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13"/>
  </p:notesMasterIdLst>
  <p:sldIdLst>
    <p:sldId id="256" r:id="rId2"/>
    <p:sldId id="265" r:id="rId3"/>
    <p:sldId id="266" r:id="rId4"/>
    <p:sldId id="267" r:id="rId5"/>
    <p:sldId id="271" r:id="rId6"/>
    <p:sldId id="269" r:id="rId7"/>
    <p:sldId id="270" r:id="rId8"/>
    <p:sldId id="272" r:id="rId9"/>
    <p:sldId id="273" r:id="rId10"/>
    <p:sldId id="268" r:id="rId11"/>
    <p:sldId id="274" r:id="rId12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D2C8"/>
    <a:srgbClr val="D0D0CA"/>
    <a:srgbClr val="D3D4C6"/>
    <a:srgbClr val="D1D4C6"/>
    <a:srgbClr val="CFD5C5"/>
    <a:srgbClr val="CFD7C3"/>
    <a:srgbClr val="E2E8CE"/>
    <a:srgbClr val="EBF1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13" autoAdjust="0"/>
    <p:restoredTop sz="92167" autoAdjust="0"/>
  </p:normalViewPr>
  <p:slideViewPr>
    <p:cSldViewPr snapToGrid="0">
      <p:cViewPr varScale="1">
        <p:scale>
          <a:sx n="126" d="100"/>
          <a:sy n="126" d="100"/>
        </p:scale>
        <p:origin x="-456" y="-10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81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146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0B10C68B-4B56-4C57-A100-1112E8D05063}" type="datetimeFigureOut">
              <a:rPr lang="en-US" smtClean="0"/>
              <a:pPr/>
              <a:t>1/17/16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D1BE559-B438-492B-8B25-996CFA6FE80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926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1BE559-B438-492B-8B25-996CFA6FE800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0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r>
              <a:rPr lang="en-US" dirty="0" smtClean="0"/>
              <a:t>The Matrix - 1999</a:t>
            </a:r>
          </a:p>
          <a:p>
            <a:pPr defTabSz="931774">
              <a:defRPr/>
            </a:pPr>
            <a:endParaRPr lang="en-US" dirty="0" smtClean="0"/>
          </a:p>
          <a:p>
            <a:pPr defTabSz="931774">
              <a:defRPr/>
            </a:pPr>
            <a:r>
              <a:rPr lang="en-US" dirty="0" smtClean="0"/>
              <a:t>Big Data . . .</a:t>
            </a:r>
          </a:p>
          <a:p>
            <a:pPr defTabSz="931774">
              <a:defRPr/>
            </a:pPr>
            <a:r>
              <a:rPr lang="en-US" dirty="0" smtClean="0"/>
              <a:t>Talk to the data deluge, what are the responses in academia? In the public sector?</a:t>
            </a:r>
            <a:r>
              <a:rPr lang="en-US" baseline="0" dirty="0" smtClean="0"/>
              <a:t> Perhaps this is why we are here today?</a:t>
            </a:r>
            <a:br>
              <a:rPr lang="en-US" baseline="0" dirty="0" smtClean="0"/>
            </a:br>
            <a:endParaRPr lang="en-US" dirty="0" smtClean="0"/>
          </a:p>
          <a:p>
            <a:pPr defTabSz="931774">
              <a:defRPr/>
            </a:pPr>
            <a:r>
              <a:rPr lang="en-US" baseline="0" dirty="0" smtClean="0"/>
              <a:t>NIH early data sharing requirements from grants over $500,000 – stringent controls for privacy and proprietary data</a:t>
            </a:r>
          </a:p>
          <a:p>
            <a:pPr defTabSz="931774">
              <a:defRPr/>
            </a:pPr>
            <a:r>
              <a:rPr lang="en-US" dirty="0" smtClean="0"/>
              <a:t>The 2011 NSF requirement to have data management plans in the grant proposals</a:t>
            </a:r>
            <a:r>
              <a:rPr lang="en-US" baseline="0" dirty="0" smtClean="0"/>
              <a:t> – there are program specific requirements</a:t>
            </a:r>
          </a:p>
          <a:p>
            <a:pPr defTabSz="931774">
              <a:defRPr/>
            </a:pPr>
            <a:r>
              <a:rPr lang="en-US" baseline="0" dirty="0" smtClean="0"/>
              <a:t>Most are simply two page documents with requirements to outline:</a:t>
            </a:r>
          </a:p>
          <a:p>
            <a:pPr marL="174708" indent="-174708" defTabSz="931774">
              <a:buFontTx/>
              <a:buChar char="-"/>
              <a:defRPr/>
            </a:pPr>
            <a:r>
              <a:rPr lang="en-US" baseline="0" dirty="0" smtClean="0"/>
              <a:t>Data types to be collected</a:t>
            </a:r>
          </a:p>
          <a:p>
            <a:pPr marL="174708" indent="-174708" defTabSz="931774">
              <a:buFontTx/>
              <a:buChar char="-"/>
              <a:defRPr/>
            </a:pPr>
            <a:r>
              <a:rPr lang="en-US" baseline="0" dirty="0" smtClean="0"/>
              <a:t>Standards to be used for metadata and data</a:t>
            </a:r>
          </a:p>
          <a:p>
            <a:pPr marL="174708" indent="-174708" defTabSz="931774">
              <a:buFontTx/>
              <a:buChar char="-"/>
              <a:defRPr/>
            </a:pPr>
            <a:r>
              <a:rPr lang="en-US" baseline="0" dirty="0" smtClean="0"/>
              <a:t>Sharing policies (access, privacy, IP, etc.)</a:t>
            </a:r>
          </a:p>
          <a:p>
            <a:pPr marL="174708" indent="-174708" defTabSz="931774">
              <a:buFontTx/>
              <a:buChar char="-"/>
              <a:defRPr/>
            </a:pPr>
            <a:r>
              <a:rPr lang="en-US" baseline="0" dirty="0" smtClean="0"/>
              <a:t>Re-use policies (distribution, derivatives</a:t>
            </a:r>
          </a:p>
          <a:p>
            <a:pPr marL="174708" indent="-174708" defTabSz="931774">
              <a:buFontTx/>
              <a:buChar char="-"/>
              <a:defRPr/>
            </a:pPr>
            <a:r>
              <a:rPr lang="en-US" baseline="0" dirty="0" smtClean="0"/>
              <a:t>Plans for archival</a:t>
            </a:r>
          </a:p>
          <a:p>
            <a:pPr defTabSz="931774">
              <a:defRPr/>
            </a:pPr>
            <a:endParaRPr lang="en-US" baseline="0" dirty="0" smtClean="0"/>
          </a:p>
          <a:p>
            <a:pPr defTabSz="931774">
              <a:defRPr/>
            </a:pPr>
            <a:r>
              <a:rPr lang="en-US" baseline="0" dirty="0" smtClean="0"/>
              <a:t>Note that these requirements caused quite the scramble. No grant money if you could not include a plan.</a:t>
            </a:r>
          </a:p>
          <a:p>
            <a:pPr defTabSz="931774">
              <a:defRPr/>
            </a:pPr>
            <a:r>
              <a:rPr lang="en-US" baseline="0" dirty="0" smtClean="0"/>
              <a:t>Note that many foundations now also have data management requirements</a:t>
            </a:r>
          </a:p>
          <a:p>
            <a:pPr defTabSz="931774">
              <a:defRPr/>
            </a:pPr>
            <a:endParaRPr lang="en-US" baseline="0" dirty="0" smtClean="0"/>
          </a:p>
          <a:p>
            <a:pPr defTabSz="931774">
              <a:defRPr/>
            </a:pPr>
            <a:r>
              <a:rPr lang="en-US" baseline="0" dirty="0" smtClean="0"/>
              <a:t>Even private sector contracts require data management planning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E927CE-805B-4B9E-B0F0-7E1CB677AB26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512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r>
              <a:rPr lang="en-US" dirty="0" smtClean="0"/>
              <a:t>The Matrix - 1999</a:t>
            </a:r>
          </a:p>
          <a:p>
            <a:pPr defTabSz="931774">
              <a:defRPr/>
            </a:pPr>
            <a:endParaRPr lang="en-US" dirty="0" smtClean="0"/>
          </a:p>
          <a:p>
            <a:pPr defTabSz="931774">
              <a:defRPr/>
            </a:pPr>
            <a:r>
              <a:rPr lang="en-US" dirty="0" smtClean="0"/>
              <a:t>Big Data . . .</a:t>
            </a:r>
          </a:p>
          <a:p>
            <a:pPr defTabSz="931774">
              <a:defRPr/>
            </a:pPr>
            <a:r>
              <a:rPr lang="en-US" dirty="0" smtClean="0"/>
              <a:t>Talk to the data deluge, what are the responses in academia? In the public sector?</a:t>
            </a:r>
            <a:r>
              <a:rPr lang="en-US" baseline="0" dirty="0" smtClean="0"/>
              <a:t> Perhaps this is why we are here today?</a:t>
            </a:r>
            <a:br>
              <a:rPr lang="en-US" baseline="0" dirty="0" smtClean="0"/>
            </a:br>
            <a:endParaRPr lang="en-US" dirty="0" smtClean="0"/>
          </a:p>
          <a:p>
            <a:pPr defTabSz="931774">
              <a:defRPr/>
            </a:pPr>
            <a:r>
              <a:rPr lang="en-US" baseline="0" dirty="0" smtClean="0"/>
              <a:t>NIH early data sharing requirements from grants over $500,000 – stringent controls for privacy and proprietary data</a:t>
            </a:r>
          </a:p>
          <a:p>
            <a:pPr defTabSz="931774">
              <a:defRPr/>
            </a:pPr>
            <a:r>
              <a:rPr lang="en-US" dirty="0" smtClean="0"/>
              <a:t>The 2011 NSF requirement to have data management plans in the grant proposals</a:t>
            </a:r>
            <a:r>
              <a:rPr lang="en-US" baseline="0" dirty="0" smtClean="0"/>
              <a:t> – there are program specific requirements</a:t>
            </a:r>
          </a:p>
          <a:p>
            <a:pPr defTabSz="931774">
              <a:defRPr/>
            </a:pPr>
            <a:r>
              <a:rPr lang="en-US" baseline="0" dirty="0" smtClean="0"/>
              <a:t>Most are simply two page documents with requirements to outline:</a:t>
            </a:r>
          </a:p>
          <a:p>
            <a:pPr marL="174708" indent="-174708" defTabSz="931774">
              <a:buFontTx/>
              <a:buChar char="-"/>
              <a:defRPr/>
            </a:pPr>
            <a:r>
              <a:rPr lang="en-US" baseline="0" dirty="0" smtClean="0"/>
              <a:t>Data types to be collected</a:t>
            </a:r>
          </a:p>
          <a:p>
            <a:pPr marL="174708" indent="-174708" defTabSz="931774">
              <a:buFontTx/>
              <a:buChar char="-"/>
              <a:defRPr/>
            </a:pPr>
            <a:r>
              <a:rPr lang="en-US" baseline="0" dirty="0" smtClean="0"/>
              <a:t>Standards to be used for metadata and data</a:t>
            </a:r>
          </a:p>
          <a:p>
            <a:pPr marL="174708" indent="-174708" defTabSz="931774">
              <a:buFontTx/>
              <a:buChar char="-"/>
              <a:defRPr/>
            </a:pPr>
            <a:r>
              <a:rPr lang="en-US" baseline="0" dirty="0" smtClean="0"/>
              <a:t>Sharing policies (access, privacy, IP, etc.)</a:t>
            </a:r>
          </a:p>
          <a:p>
            <a:pPr marL="174708" indent="-174708" defTabSz="931774">
              <a:buFontTx/>
              <a:buChar char="-"/>
              <a:defRPr/>
            </a:pPr>
            <a:r>
              <a:rPr lang="en-US" baseline="0" dirty="0" smtClean="0"/>
              <a:t>Re-use policies (distribution, derivatives</a:t>
            </a:r>
          </a:p>
          <a:p>
            <a:pPr marL="174708" indent="-174708" defTabSz="931774">
              <a:buFontTx/>
              <a:buChar char="-"/>
              <a:defRPr/>
            </a:pPr>
            <a:r>
              <a:rPr lang="en-US" baseline="0" dirty="0" smtClean="0"/>
              <a:t>Plans for archival</a:t>
            </a:r>
          </a:p>
          <a:p>
            <a:pPr defTabSz="931774">
              <a:defRPr/>
            </a:pPr>
            <a:endParaRPr lang="en-US" baseline="0" dirty="0" smtClean="0"/>
          </a:p>
          <a:p>
            <a:pPr defTabSz="931774">
              <a:defRPr/>
            </a:pPr>
            <a:r>
              <a:rPr lang="en-US" baseline="0" dirty="0" smtClean="0"/>
              <a:t>Note that these requirements caused quite the scramble. No grant money if you could not include a plan.</a:t>
            </a:r>
          </a:p>
          <a:p>
            <a:pPr defTabSz="931774">
              <a:defRPr/>
            </a:pPr>
            <a:r>
              <a:rPr lang="en-US" baseline="0" dirty="0" smtClean="0"/>
              <a:t>Note that many foundations now also have data management requirements</a:t>
            </a:r>
          </a:p>
          <a:p>
            <a:pPr defTabSz="931774">
              <a:defRPr/>
            </a:pPr>
            <a:endParaRPr lang="en-US" baseline="0" dirty="0" smtClean="0"/>
          </a:p>
          <a:p>
            <a:pPr defTabSz="931774">
              <a:defRPr/>
            </a:pPr>
            <a:r>
              <a:rPr lang="en-US" baseline="0" dirty="0" smtClean="0"/>
              <a:t>Even private sector contracts require data management planning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E927CE-805B-4B9E-B0F0-7E1CB677AB26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65363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r>
              <a:rPr lang="en-US" dirty="0" smtClean="0"/>
              <a:t>The Matrix - 1999</a:t>
            </a:r>
          </a:p>
          <a:p>
            <a:pPr defTabSz="931774">
              <a:defRPr/>
            </a:pPr>
            <a:endParaRPr lang="en-US" dirty="0" smtClean="0"/>
          </a:p>
          <a:p>
            <a:pPr defTabSz="931774">
              <a:defRPr/>
            </a:pPr>
            <a:r>
              <a:rPr lang="en-US" dirty="0" smtClean="0"/>
              <a:t>Big Data . . .</a:t>
            </a:r>
          </a:p>
          <a:p>
            <a:pPr defTabSz="931774">
              <a:defRPr/>
            </a:pPr>
            <a:r>
              <a:rPr lang="en-US" dirty="0" smtClean="0"/>
              <a:t>Talk to the data deluge, what are the responses in academia? In the public sector?</a:t>
            </a:r>
            <a:r>
              <a:rPr lang="en-US" baseline="0" dirty="0" smtClean="0"/>
              <a:t> Perhaps this is why we are here today?</a:t>
            </a:r>
            <a:br>
              <a:rPr lang="en-US" baseline="0" dirty="0" smtClean="0"/>
            </a:br>
            <a:endParaRPr lang="en-US" dirty="0" smtClean="0"/>
          </a:p>
          <a:p>
            <a:pPr defTabSz="931774">
              <a:defRPr/>
            </a:pPr>
            <a:r>
              <a:rPr lang="en-US" baseline="0" dirty="0" smtClean="0"/>
              <a:t>NIH early data sharing requirements from grants over $500,000 – stringent controls for privacy and proprietary data</a:t>
            </a:r>
          </a:p>
          <a:p>
            <a:pPr defTabSz="931774">
              <a:defRPr/>
            </a:pPr>
            <a:r>
              <a:rPr lang="en-US" dirty="0" smtClean="0"/>
              <a:t>The 2011 NSF requirement to have data management plans in the grant proposals</a:t>
            </a:r>
            <a:r>
              <a:rPr lang="en-US" baseline="0" dirty="0" smtClean="0"/>
              <a:t> – there are program specific requirements</a:t>
            </a:r>
          </a:p>
          <a:p>
            <a:pPr defTabSz="931774">
              <a:defRPr/>
            </a:pPr>
            <a:r>
              <a:rPr lang="en-US" baseline="0" dirty="0" smtClean="0"/>
              <a:t>Most are simply two page documents with requirements to outline:</a:t>
            </a:r>
          </a:p>
          <a:p>
            <a:pPr marL="174708" indent="-174708" defTabSz="931774">
              <a:buFontTx/>
              <a:buChar char="-"/>
              <a:defRPr/>
            </a:pPr>
            <a:r>
              <a:rPr lang="en-US" baseline="0" dirty="0" smtClean="0"/>
              <a:t>Data types to be collected</a:t>
            </a:r>
          </a:p>
          <a:p>
            <a:pPr marL="174708" indent="-174708" defTabSz="931774">
              <a:buFontTx/>
              <a:buChar char="-"/>
              <a:defRPr/>
            </a:pPr>
            <a:r>
              <a:rPr lang="en-US" baseline="0" dirty="0" smtClean="0"/>
              <a:t>Standards to be used for metadata and data</a:t>
            </a:r>
          </a:p>
          <a:p>
            <a:pPr marL="174708" indent="-174708" defTabSz="931774">
              <a:buFontTx/>
              <a:buChar char="-"/>
              <a:defRPr/>
            </a:pPr>
            <a:r>
              <a:rPr lang="en-US" baseline="0" dirty="0" smtClean="0"/>
              <a:t>Sharing policies (access, privacy, IP, etc.)</a:t>
            </a:r>
          </a:p>
          <a:p>
            <a:pPr marL="174708" indent="-174708" defTabSz="931774">
              <a:buFontTx/>
              <a:buChar char="-"/>
              <a:defRPr/>
            </a:pPr>
            <a:r>
              <a:rPr lang="en-US" baseline="0" dirty="0" smtClean="0"/>
              <a:t>Re-use policies (distribution, derivatives</a:t>
            </a:r>
          </a:p>
          <a:p>
            <a:pPr marL="174708" indent="-174708" defTabSz="931774">
              <a:buFontTx/>
              <a:buChar char="-"/>
              <a:defRPr/>
            </a:pPr>
            <a:r>
              <a:rPr lang="en-US" baseline="0" dirty="0" smtClean="0"/>
              <a:t>Plans for archival</a:t>
            </a:r>
          </a:p>
          <a:p>
            <a:pPr defTabSz="931774">
              <a:defRPr/>
            </a:pPr>
            <a:endParaRPr lang="en-US" baseline="0" dirty="0" smtClean="0"/>
          </a:p>
          <a:p>
            <a:pPr defTabSz="931774">
              <a:defRPr/>
            </a:pPr>
            <a:r>
              <a:rPr lang="en-US" baseline="0" dirty="0" smtClean="0"/>
              <a:t>Note that these requirements caused quite the scramble. No grant money if you could not include a plan.</a:t>
            </a:r>
          </a:p>
          <a:p>
            <a:pPr defTabSz="931774">
              <a:defRPr/>
            </a:pPr>
            <a:r>
              <a:rPr lang="en-US" baseline="0" dirty="0" smtClean="0"/>
              <a:t>Note that many foundations now also have data management requirements</a:t>
            </a:r>
          </a:p>
          <a:p>
            <a:pPr defTabSz="931774">
              <a:defRPr/>
            </a:pPr>
            <a:endParaRPr lang="en-US" baseline="0" dirty="0" smtClean="0"/>
          </a:p>
          <a:p>
            <a:pPr defTabSz="931774">
              <a:defRPr/>
            </a:pPr>
            <a:r>
              <a:rPr lang="en-US" baseline="0" dirty="0" smtClean="0"/>
              <a:t>Even private sector contracts require data management planning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E927CE-805B-4B9E-B0F0-7E1CB677AB26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1092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B94FBE5-7D0E-42C3-9C65-95F5FA7AE58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1/17/16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DBE4357-3281-4B33-9E48-914842B7EE3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844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2AD6C40-3771-478F-96C9-01B51D01C9C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1/17/16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319D7D9-3D9C-447F-A864-45C5083082B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4176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2028797-CE5A-411A-B237-F1F860CA802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1/17/16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970DD7-3350-475B-8FFC-A71045E89FA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1584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>
              <a:defRPr sz="3200"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2CC79F1-62E4-4B1A-9DB3-50BC6FC762A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1/17/16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2E3DFE-2F78-43A2-A8E5-A0C6419B47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13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D37D759-F13E-47BF-ADBA-0802609FC8C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1/17/16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9AF939-FE08-46CE-804F-AA4DF60488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9530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>
              <a:defRPr sz="3200"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ECF232C-E11E-4BBB-AF69-E98E3DBA414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1/17/16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4894116-419B-4A4A-852B-04D6C81C742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7643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>
            <a:normAutofit/>
          </a:bodyPr>
          <a:lstStyle>
            <a:lvl1pPr algn="ctr">
              <a:defRPr sz="32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79039A0-BB52-4E2C-927F-78EA4817EBB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1/17/16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75D22F4-2BC0-448F-A19A-1A87057BD78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5394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>
              <a:defRPr sz="3200"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249D41-4B1D-414F-B121-EF2C0C0C72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1/17/16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1CAB6B-FA3E-43CC-B886-36A66C6032A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282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C3CEB79-3784-41B5-AA36-F1F8899EDC3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1/17/16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CF47330-A89D-44D1-9B80-EA49DD0E43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3152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D83249-403D-43AA-ACE6-105B2058379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1/17/16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04B0466-85E9-4EEF-8B3F-033B5773E62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3600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83A5D9F-E95F-4AB9-A100-5367135594E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1/17/16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97844F-A881-4BB8-9D3A-0FD7CFBD97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6240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CA67DE5-F58F-4B75-A6B2-5C7907516D5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1/17/16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9FBF5C3-B644-4291-A084-8535F7202E5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2920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" y="0"/>
            <a:ext cx="1219009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8536" y="2098964"/>
            <a:ext cx="10363200" cy="16188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400" b="1" dirty="0" smtClean="0"/>
              <a:t>Data Management in the </a:t>
            </a:r>
            <a:br>
              <a:rPr lang="en-US" sz="4400" b="1" dirty="0" smtClean="0"/>
            </a:br>
            <a:r>
              <a:rPr lang="en-US" sz="4400" b="1" dirty="0" smtClean="0"/>
              <a:t>Research Environment</a:t>
            </a:r>
            <a:endParaRPr lang="en-US" sz="4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8536" y="3602038"/>
            <a:ext cx="10519063" cy="55432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 smtClean="0"/>
              <a:t>RSM 574/674 Spring 2016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315789" y="5721164"/>
            <a:ext cx="401784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Timothy </a:t>
            </a:r>
            <a:r>
              <a:rPr lang="en-US" dirty="0"/>
              <a:t>Norris </a:t>
            </a:r>
            <a:r>
              <a:rPr lang="en-US" dirty="0" smtClean="0"/>
              <a:t>– </a:t>
            </a:r>
            <a:r>
              <a:rPr lang="en-US" dirty="0"/>
              <a:t>tnorris@miami.edu</a:t>
            </a:r>
          </a:p>
          <a:p>
            <a:r>
              <a:rPr lang="en-US" dirty="0"/>
              <a:t>Angela Clark </a:t>
            </a:r>
            <a:r>
              <a:rPr lang="en-US" dirty="0" smtClean="0"/>
              <a:t>–  </a:t>
            </a:r>
            <a:r>
              <a:rPr lang="en-US" dirty="0" err="1" smtClean="0"/>
              <a:t>aclark</a:t>
            </a:r>
            <a:r>
              <a:rPr lang="en-US" dirty="0" err="1"/>
              <a:t>@rsmas.miami.edu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6800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6587404" y="-2592379"/>
            <a:ext cx="28853127" cy="194316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-125445"/>
            <a:ext cx="10515600" cy="7081934"/>
          </a:xfrm>
        </p:spPr>
      </p:pic>
      <p:pic>
        <p:nvPicPr>
          <p:cNvPr id="5" name="Content Placeholder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185" y="-111779"/>
            <a:ext cx="10515600" cy="7081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276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220000" y="22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33333E-6 L 0.0556 0.3388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77" y="1807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2.59259E-6 L -0.77604 0.01504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648" y="9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7604 0.01504 L -0.72761 -1.08172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22" y="-54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2761 -1.08172 L 0.35703 -1.08588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232" y="-208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94000" y="94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5703 -1.08588 L 0.41185 -0.2301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34" y="427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9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Management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Forget about carrots and sticks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935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http://www.fondos-hd.com/user-content/uploads/wall/o/53/1920x1200_Matrix.jpg"/>
          <p:cNvPicPr>
            <a:picLocks noChangeAspect="1" noChangeArrowheads="1"/>
          </p:cNvPicPr>
          <p:nvPr/>
        </p:nvPicPr>
        <p:blipFill rotWithShape="1">
          <a:blip r:embed="rId3" cstate="print"/>
          <a:srcRect t="24437" b="1"/>
          <a:stretch/>
        </p:blipFill>
        <p:spPr bwMode="auto">
          <a:xfrm>
            <a:off x="-1" y="-30480"/>
            <a:ext cx="12188305" cy="6888480"/>
          </a:xfrm>
          <a:prstGeom prst="rect">
            <a:avLst/>
          </a:prstGeom>
          <a:noFill/>
        </p:spPr>
      </p:pic>
      <p:sp>
        <p:nvSpPr>
          <p:cNvPr id="11" name="Rectangle 10"/>
          <p:cNvSpPr/>
          <p:nvPr/>
        </p:nvSpPr>
        <p:spPr>
          <a:xfrm>
            <a:off x="0" y="0"/>
            <a:ext cx="12195694" cy="6841594"/>
          </a:xfrm>
          <a:prstGeom prst="rect">
            <a:avLst/>
          </a:prstGeom>
          <a:solidFill>
            <a:schemeClr val="tx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81199" y="533400"/>
            <a:ext cx="8099660" cy="11430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  <a:latin typeface="Bitstream Vera Sans" panose="020B0603030804020204" pitchFamily="34" charset="0"/>
              </a:rPr>
              <a:t>and </a:t>
            </a:r>
            <a:r>
              <a:rPr lang="en-US" i="1" dirty="0">
                <a:solidFill>
                  <a:srgbClr val="92D050"/>
                </a:solidFill>
                <a:latin typeface="Bitstream Vera Sans" panose="020B0603030804020204" pitchFamily="34" charset="0"/>
              </a:rPr>
              <a:t>Research</a:t>
            </a:r>
            <a:r>
              <a:rPr lang="en-US" dirty="0">
                <a:solidFill>
                  <a:srgbClr val="92D050"/>
                </a:solidFill>
                <a:latin typeface="Bitstream Vera Sans" panose="020B0603030804020204" pitchFamily="34" charset="0"/>
              </a:rPr>
              <a:t> DATA Management</a:t>
            </a:r>
            <a:r>
              <a:rPr lang="en-US" dirty="0">
                <a:solidFill>
                  <a:srgbClr val="92D050"/>
                </a:solidFill>
              </a:rPr>
              <a:t>?</a:t>
            </a:r>
          </a:p>
        </p:txBody>
      </p:sp>
      <p:sp>
        <p:nvSpPr>
          <p:cNvPr id="9" name="Rectangle 8"/>
          <p:cNvSpPr/>
          <p:nvPr/>
        </p:nvSpPr>
        <p:spPr>
          <a:xfrm>
            <a:off x="2368964" y="1953757"/>
            <a:ext cx="81940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92D050"/>
                </a:solidFill>
              </a:rPr>
              <a:t>Before: Data Management Planning / Grant Process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368963" y="3229944"/>
            <a:ext cx="81940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92D050">
                    <a:alpha val="40000"/>
                  </a:srgbClr>
                </a:solidFill>
              </a:rPr>
              <a:t>During: Compliance and Productivity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368962" y="4506131"/>
            <a:ext cx="81940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92D050">
                    <a:alpha val="40000"/>
                  </a:srgbClr>
                </a:solidFill>
              </a:rPr>
              <a:t>After: Publication and/or Repository Deposit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149998" y="2623657"/>
            <a:ext cx="5577840" cy="2862322"/>
          </a:xfrm>
          <a:prstGeom prst="rect">
            <a:avLst/>
          </a:prstGeom>
          <a:solidFill>
            <a:schemeClr val="tx1"/>
          </a:solidFill>
          <a:ln>
            <a:solidFill>
              <a:srgbClr val="92D050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Privacy/Security Considerations</a:t>
            </a:r>
          </a:p>
          <a:p>
            <a:r>
              <a:rPr lang="en-US" dirty="0">
                <a:solidFill>
                  <a:srgbClr val="92D050"/>
                </a:solidFill>
              </a:rPr>
              <a:t>Storage and backup strategies</a:t>
            </a:r>
          </a:p>
          <a:p>
            <a:r>
              <a:rPr lang="en-US" dirty="0">
                <a:solidFill>
                  <a:srgbClr val="92D050"/>
                </a:solidFill>
              </a:rPr>
              <a:t>File System Organization</a:t>
            </a:r>
          </a:p>
          <a:p>
            <a:r>
              <a:rPr lang="en-US" dirty="0">
                <a:solidFill>
                  <a:srgbClr val="92D050"/>
                </a:solidFill>
              </a:rPr>
              <a:t>File Naming Conventions</a:t>
            </a:r>
          </a:p>
          <a:p>
            <a:r>
              <a:rPr lang="en-US" dirty="0">
                <a:solidFill>
                  <a:srgbClr val="92D050"/>
                </a:solidFill>
              </a:rPr>
              <a:t>File Format Choice</a:t>
            </a:r>
          </a:p>
          <a:p>
            <a:r>
              <a:rPr lang="en-US" dirty="0">
                <a:solidFill>
                  <a:srgbClr val="92D050"/>
                </a:solidFill>
              </a:rPr>
              <a:t>Documentation and metadata</a:t>
            </a:r>
          </a:p>
          <a:p>
            <a:r>
              <a:rPr lang="en-US" dirty="0">
                <a:solidFill>
                  <a:srgbClr val="92D050"/>
                </a:solidFill>
              </a:rPr>
              <a:t>Roles and responsibilities in research environment</a:t>
            </a:r>
          </a:p>
          <a:p>
            <a:r>
              <a:rPr lang="en-US" dirty="0">
                <a:solidFill>
                  <a:srgbClr val="92D050"/>
                </a:solidFill>
              </a:rPr>
              <a:t>Sharing and collaboration strategies</a:t>
            </a:r>
          </a:p>
          <a:p>
            <a:r>
              <a:rPr lang="en-US" dirty="0">
                <a:solidFill>
                  <a:srgbClr val="92D050"/>
                </a:solidFill>
              </a:rPr>
              <a:t>Ownership of data</a:t>
            </a:r>
          </a:p>
          <a:p>
            <a:r>
              <a:rPr lang="en-US" dirty="0">
                <a:solidFill>
                  <a:srgbClr val="92D050"/>
                </a:solidFill>
              </a:rPr>
              <a:t>Access strategies / Access restrictions</a:t>
            </a:r>
          </a:p>
        </p:txBody>
      </p:sp>
    </p:spTree>
    <p:extLst>
      <p:ext uri="{BB962C8B-B14F-4D97-AF65-F5344CB8AC3E}">
        <p14:creationId xmlns:p14="http://schemas.microsoft.com/office/powerpoint/2010/main" val="3678007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http://www.fondos-hd.com/user-content/uploads/wall/o/53/1920x1200_Matrix.jpg"/>
          <p:cNvPicPr>
            <a:picLocks noChangeAspect="1" noChangeArrowheads="1"/>
          </p:cNvPicPr>
          <p:nvPr/>
        </p:nvPicPr>
        <p:blipFill rotWithShape="1">
          <a:blip r:embed="rId3" cstate="print"/>
          <a:srcRect t="24437" b="1"/>
          <a:stretch/>
        </p:blipFill>
        <p:spPr bwMode="auto">
          <a:xfrm>
            <a:off x="-1" y="-30480"/>
            <a:ext cx="12188305" cy="6888480"/>
          </a:xfrm>
          <a:prstGeom prst="rect">
            <a:avLst/>
          </a:prstGeom>
          <a:noFill/>
        </p:spPr>
      </p:pic>
      <p:sp>
        <p:nvSpPr>
          <p:cNvPr id="11" name="Rectangle 10"/>
          <p:cNvSpPr/>
          <p:nvPr/>
        </p:nvSpPr>
        <p:spPr>
          <a:xfrm>
            <a:off x="0" y="0"/>
            <a:ext cx="12195694" cy="6841594"/>
          </a:xfrm>
          <a:prstGeom prst="rect">
            <a:avLst/>
          </a:prstGeom>
          <a:solidFill>
            <a:schemeClr val="tx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81199" y="533400"/>
            <a:ext cx="8099660" cy="11430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  <a:latin typeface="Bitstream Vera Sans" panose="020B0603030804020204" pitchFamily="34" charset="0"/>
              </a:rPr>
              <a:t>and </a:t>
            </a:r>
            <a:r>
              <a:rPr lang="en-US" i="1" dirty="0">
                <a:solidFill>
                  <a:srgbClr val="92D050"/>
                </a:solidFill>
                <a:latin typeface="Bitstream Vera Sans" panose="020B0603030804020204" pitchFamily="34" charset="0"/>
              </a:rPr>
              <a:t>Research</a:t>
            </a:r>
            <a:r>
              <a:rPr lang="en-US" dirty="0">
                <a:solidFill>
                  <a:srgbClr val="92D050"/>
                </a:solidFill>
                <a:latin typeface="Bitstream Vera Sans" panose="020B0603030804020204" pitchFamily="34" charset="0"/>
              </a:rPr>
              <a:t> DATA Management</a:t>
            </a:r>
            <a:r>
              <a:rPr lang="en-US" dirty="0">
                <a:solidFill>
                  <a:srgbClr val="92D050"/>
                </a:solidFill>
              </a:rPr>
              <a:t>?</a:t>
            </a:r>
          </a:p>
        </p:txBody>
      </p:sp>
      <p:sp>
        <p:nvSpPr>
          <p:cNvPr id="9" name="Rectangle 8"/>
          <p:cNvSpPr/>
          <p:nvPr/>
        </p:nvSpPr>
        <p:spPr>
          <a:xfrm>
            <a:off x="2368964" y="1953757"/>
            <a:ext cx="81940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92D050">
                    <a:alpha val="40000"/>
                  </a:srgbClr>
                </a:solidFill>
              </a:rPr>
              <a:t>Before: Data Management Planning / Grant Process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368963" y="3229944"/>
            <a:ext cx="81940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92D050"/>
                </a:solidFill>
              </a:rPr>
              <a:t>During: Compliance and Productivity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368962" y="4506131"/>
            <a:ext cx="81940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92D050">
                    <a:alpha val="40000"/>
                  </a:srgbClr>
                </a:solidFill>
              </a:rPr>
              <a:t>After: Publication and/or Repository Deposit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044993" y="3905965"/>
            <a:ext cx="5572826" cy="1815882"/>
          </a:xfrm>
          <a:prstGeom prst="rect">
            <a:avLst/>
          </a:prstGeom>
          <a:solidFill>
            <a:schemeClr val="tx1"/>
          </a:solidFill>
          <a:ln>
            <a:solidFill>
              <a:srgbClr val="92D050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Follow file naming, organization and format conventions</a:t>
            </a:r>
          </a:p>
          <a:p>
            <a:r>
              <a:rPr lang="en-US" sz="2000" b="1" dirty="0">
                <a:solidFill>
                  <a:srgbClr val="92D050"/>
                </a:solidFill>
              </a:rPr>
              <a:t>Documentation and metadata</a:t>
            </a:r>
          </a:p>
          <a:p>
            <a:r>
              <a:rPr lang="en-US" sz="2000" b="1" dirty="0">
                <a:solidFill>
                  <a:srgbClr val="92D050"/>
                </a:solidFill>
              </a:rPr>
              <a:t>Acquiring and cleaning data</a:t>
            </a:r>
          </a:p>
          <a:p>
            <a:r>
              <a:rPr lang="en-US" dirty="0">
                <a:solidFill>
                  <a:srgbClr val="92D050"/>
                </a:solidFill>
              </a:rPr>
              <a:t>Regularly backup all data</a:t>
            </a:r>
          </a:p>
          <a:p>
            <a:r>
              <a:rPr lang="en-US" dirty="0">
                <a:solidFill>
                  <a:srgbClr val="92D050"/>
                </a:solidFill>
              </a:rPr>
              <a:t>Be mindful when sharing / version control</a:t>
            </a:r>
          </a:p>
          <a:p>
            <a:r>
              <a:rPr lang="en-US" dirty="0">
                <a:solidFill>
                  <a:srgbClr val="92D050"/>
                </a:solidFill>
              </a:rPr>
              <a:t>Access / privacy policy enforcement</a:t>
            </a:r>
          </a:p>
        </p:txBody>
      </p:sp>
    </p:spTree>
    <p:extLst>
      <p:ext uri="{BB962C8B-B14F-4D97-AF65-F5344CB8AC3E}">
        <p14:creationId xmlns:p14="http://schemas.microsoft.com/office/powerpoint/2010/main" val="1998595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http://www.fondos-hd.com/user-content/uploads/wall/o/53/1920x1200_Matrix.jpg"/>
          <p:cNvPicPr>
            <a:picLocks noChangeAspect="1" noChangeArrowheads="1"/>
          </p:cNvPicPr>
          <p:nvPr/>
        </p:nvPicPr>
        <p:blipFill rotWithShape="1">
          <a:blip r:embed="rId3" cstate="print"/>
          <a:srcRect t="24437" b="1"/>
          <a:stretch/>
        </p:blipFill>
        <p:spPr bwMode="auto">
          <a:xfrm>
            <a:off x="-1" y="-30480"/>
            <a:ext cx="12188305" cy="6888480"/>
          </a:xfrm>
          <a:prstGeom prst="rect">
            <a:avLst/>
          </a:prstGeom>
          <a:noFill/>
        </p:spPr>
      </p:pic>
      <p:sp>
        <p:nvSpPr>
          <p:cNvPr id="11" name="Rectangle 10"/>
          <p:cNvSpPr/>
          <p:nvPr/>
        </p:nvSpPr>
        <p:spPr>
          <a:xfrm>
            <a:off x="0" y="0"/>
            <a:ext cx="12195694" cy="6841594"/>
          </a:xfrm>
          <a:prstGeom prst="rect">
            <a:avLst/>
          </a:prstGeom>
          <a:solidFill>
            <a:schemeClr val="tx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81199" y="533400"/>
            <a:ext cx="8099660" cy="11430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  <a:latin typeface="Bitstream Vera Sans" panose="020B0603030804020204" pitchFamily="34" charset="0"/>
              </a:rPr>
              <a:t>and </a:t>
            </a:r>
            <a:r>
              <a:rPr lang="en-US" i="1" dirty="0">
                <a:solidFill>
                  <a:srgbClr val="92D050"/>
                </a:solidFill>
                <a:latin typeface="Bitstream Vera Sans" panose="020B0603030804020204" pitchFamily="34" charset="0"/>
              </a:rPr>
              <a:t>Research</a:t>
            </a:r>
            <a:r>
              <a:rPr lang="en-US" dirty="0">
                <a:solidFill>
                  <a:srgbClr val="92D050"/>
                </a:solidFill>
                <a:latin typeface="Bitstream Vera Sans" panose="020B0603030804020204" pitchFamily="34" charset="0"/>
              </a:rPr>
              <a:t> DATA Management</a:t>
            </a:r>
            <a:r>
              <a:rPr lang="en-US" dirty="0">
                <a:solidFill>
                  <a:srgbClr val="92D050"/>
                </a:solidFill>
              </a:rPr>
              <a:t>?</a:t>
            </a:r>
          </a:p>
        </p:txBody>
      </p:sp>
      <p:sp>
        <p:nvSpPr>
          <p:cNvPr id="9" name="Rectangle 8"/>
          <p:cNvSpPr/>
          <p:nvPr/>
        </p:nvSpPr>
        <p:spPr>
          <a:xfrm>
            <a:off x="2368964" y="1953757"/>
            <a:ext cx="81940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92D050">
                    <a:alpha val="40000"/>
                  </a:srgbClr>
                </a:solidFill>
              </a:rPr>
              <a:t>Before: Data Management Planning / Grant Process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368963" y="3229944"/>
            <a:ext cx="81940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92D050">
                    <a:alpha val="40000"/>
                  </a:srgbClr>
                </a:solidFill>
              </a:rPr>
              <a:t>During: Compliance and Productivity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368962" y="4506131"/>
            <a:ext cx="81940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92D050"/>
                </a:solidFill>
              </a:rPr>
              <a:t>After: Publication and/or Repository Deposit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025742" y="5133647"/>
            <a:ext cx="5572826" cy="646331"/>
          </a:xfrm>
          <a:prstGeom prst="rect">
            <a:avLst/>
          </a:prstGeom>
          <a:solidFill>
            <a:schemeClr val="tx1"/>
          </a:solidFill>
          <a:ln>
            <a:solidFill>
              <a:srgbClr val="92D050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Publish</a:t>
            </a:r>
          </a:p>
          <a:p>
            <a:r>
              <a:rPr lang="en-US" dirty="0">
                <a:solidFill>
                  <a:srgbClr val="92D050"/>
                </a:solidFill>
              </a:rPr>
              <a:t>Deposit in a repository</a:t>
            </a:r>
          </a:p>
        </p:txBody>
      </p:sp>
    </p:spTree>
    <p:extLst>
      <p:ext uri="{BB962C8B-B14F-4D97-AF65-F5344CB8AC3E}">
        <p14:creationId xmlns:p14="http://schemas.microsoft.com/office/powerpoint/2010/main" val="1599197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 descr="UCSC.ResearchCycle_BlueWords_highRes2-23-2015cc-by-nc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266" y="463668"/>
            <a:ext cx="7192854" cy="565791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660118" y="6096899"/>
            <a:ext cx="37882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595959"/>
                </a:solidFill>
              </a:rPr>
              <a:t>http://</a:t>
            </a:r>
            <a:r>
              <a:rPr lang="en-US" sz="1400" dirty="0" err="1">
                <a:solidFill>
                  <a:srgbClr val="595959"/>
                </a:solidFill>
              </a:rPr>
              <a:t>guides.library.ucsc.edu</a:t>
            </a:r>
            <a:r>
              <a:rPr lang="en-US" sz="1400" dirty="0">
                <a:solidFill>
                  <a:srgbClr val="595959"/>
                </a:solidFill>
              </a:rPr>
              <a:t>/</a:t>
            </a:r>
            <a:r>
              <a:rPr lang="en-US" sz="1400" dirty="0" err="1">
                <a:solidFill>
                  <a:srgbClr val="595959"/>
                </a:solidFill>
              </a:rPr>
              <a:t>datamanagement</a:t>
            </a:r>
            <a:r>
              <a:rPr lang="en-US" sz="1400" dirty="0">
                <a:solidFill>
                  <a:srgbClr val="595959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29712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932" y="701104"/>
            <a:ext cx="6148284" cy="550783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936013" y="6298494"/>
            <a:ext cx="43977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http://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www.dcc.ac.uk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/resources/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curation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-lifecycle-model</a:t>
            </a:r>
          </a:p>
        </p:txBody>
      </p:sp>
    </p:spTree>
    <p:extLst>
      <p:ext uri="{BB962C8B-B14F-4D97-AF65-F5344CB8AC3E}">
        <p14:creationId xmlns:p14="http://schemas.microsoft.com/office/powerpoint/2010/main" val="2966706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 descr="UCDResearch_Life_Cyc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00" y="0"/>
            <a:ext cx="7064337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83372" y="6056580"/>
            <a:ext cx="220611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595959"/>
                </a:solidFill>
              </a:rPr>
              <a:t>http://</a:t>
            </a:r>
            <a:r>
              <a:rPr lang="en-US" sz="1400" dirty="0" err="1">
                <a:solidFill>
                  <a:srgbClr val="595959"/>
                </a:solidFill>
              </a:rPr>
              <a:t>libguides.ucd.ie</a:t>
            </a:r>
            <a:r>
              <a:rPr lang="en-US" sz="1400" dirty="0">
                <a:solidFill>
                  <a:srgbClr val="595959"/>
                </a:solidFill>
              </a:rPr>
              <a:t>/data</a:t>
            </a:r>
          </a:p>
        </p:txBody>
      </p:sp>
    </p:spTree>
    <p:extLst>
      <p:ext uri="{BB962C8B-B14F-4D97-AF65-F5344CB8AC3E}">
        <p14:creationId xmlns:p14="http://schemas.microsoft.com/office/powerpoint/2010/main" val="2300732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634973" y="5594021"/>
            <a:ext cx="694722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595959"/>
                </a:solidFill>
              </a:rPr>
              <a:t>http://</a:t>
            </a:r>
            <a:r>
              <a:rPr lang="en-US" sz="1400" dirty="0" err="1">
                <a:solidFill>
                  <a:srgbClr val="595959"/>
                </a:solidFill>
              </a:rPr>
              <a:t>www.usgs.gov</a:t>
            </a:r>
            <a:r>
              <a:rPr lang="en-US" sz="1400" dirty="0">
                <a:solidFill>
                  <a:srgbClr val="595959"/>
                </a:solidFill>
              </a:rPr>
              <a:t>/</a:t>
            </a:r>
            <a:r>
              <a:rPr lang="en-US" sz="1400" dirty="0" err="1">
                <a:solidFill>
                  <a:srgbClr val="595959"/>
                </a:solidFill>
              </a:rPr>
              <a:t>datamanagement</a:t>
            </a:r>
            <a:r>
              <a:rPr lang="en-US" sz="1400" dirty="0">
                <a:solidFill>
                  <a:srgbClr val="595959"/>
                </a:solidFill>
              </a:rPr>
              <a:t>/images/figures/USGS-data-lifecycle-</a:t>
            </a:r>
            <a:r>
              <a:rPr lang="en-US" sz="1400" dirty="0" err="1">
                <a:solidFill>
                  <a:srgbClr val="595959"/>
                </a:solidFill>
              </a:rPr>
              <a:t>model.png</a:t>
            </a:r>
            <a:endParaRPr lang="en-US" sz="1400" dirty="0">
              <a:solidFill>
                <a:srgbClr val="595959"/>
              </a:solidFill>
            </a:endParaRPr>
          </a:p>
        </p:txBody>
      </p:sp>
      <p:pic>
        <p:nvPicPr>
          <p:cNvPr id="6" name="Picture 5" descr="USGS-data-lifecycle-mode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022" y="2382849"/>
            <a:ext cx="73660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2072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481404" y="5998719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rgbClr val="595959"/>
                </a:solidFill>
              </a:rPr>
              <a:t>https://</a:t>
            </a:r>
            <a:r>
              <a:rPr lang="en-US" sz="1400" dirty="0" err="1">
                <a:solidFill>
                  <a:srgbClr val="595959"/>
                </a:solidFill>
              </a:rPr>
              <a:t>data.library.virginia.edu</a:t>
            </a:r>
            <a:r>
              <a:rPr lang="en-US" sz="1400" dirty="0">
                <a:solidFill>
                  <a:srgbClr val="595959"/>
                </a:solidFill>
              </a:rPr>
              <a:t>/files/Research-Life-Cycle-</a:t>
            </a:r>
            <a:r>
              <a:rPr lang="en-US" sz="1400" dirty="0" err="1">
                <a:solidFill>
                  <a:srgbClr val="595959"/>
                </a:solidFill>
              </a:rPr>
              <a:t>LG.png</a:t>
            </a:r>
            <a:endParaRPr lang="en-US" sz="1400" dirty="0">
              <a:solidFill>
                <a:srgbClr val="595959"/>
              </a:solidFill>
            </a:endParaRPr>
          </a:p>
        </p:txBody>
      </p:sp>
      <p:pic>
        <p:nvPicPr>
          <p:cNvPr id="4" name="Picture 3" descr="Research-Life-Cycle-L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3298" y="2343905"/>
            <a:ext cx="8133880" cy="323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0628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79</TotalTime>
  <Words>356</Words>
  <Application>Microsoft Macintosh PowerPoint</Application>
  <PresentationFormat>Custom</PresentationFormat>
  <Paragraphs>96</Paragraphs>
  <Slides>11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Data Management in the  Research Environment</vt:lpstr>
      <vt:lpstr>and Research DATA Management?</vt:lpstr>
      <vt:lpstr>and Research DATA Management?</vt:lpstr>
      <vt:lpstr>and Research DATA Management?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Management Plan</vt:lpstr>
    </vt:vector>
  </TitlesOfParts>
  <Company>University of Miami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Norris</dc:creator>
  <cp:lastModifiedBy>Tim Norris</cp:lastModifiedBy>
  <cp:revision>200</cp:revision>
  <cp:lastPrinted>2015-02-20T18:57:29Z</cp:lastPrinted>
  <dcterms:created xsi:type="dcterms:W3CDTF">2015-01-21T19:33:25Z</dcterms:created>
  <dcterms:modified xsi:type="dcterms:W3CDTF">2016-01-17T17:03:18Z</dcterms:modified>
</cp:coreProperties>
</file>